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6" r:id="rId10"/>
    <p:sldId id="265" r:id="rId11"/>
  </p:sldIdLst>
  <p:sldSz cx="14630400" cy="8229600"/>
  <p:notesSz cx="8229600" cy="14630400"/>
  <p:embeddedFontLst>
    <p:embeddedFont>
      <p:font typeface="Raleway" pitchFamily="2" charset="0"/>
      <p:regular r:id="rId13"/>
      <p:bold r:id="rId14"/>
    </p:embeddedFont>
    <p:embeddedFont>
      <p:font typeface="Raleway Medium" pitchFamily="2" charset="0"/>
      <p:regular r:id="rId15"/>
      <p:italic r:id="rId16"/>
    </p:embeddedFont>
    <p:embeddedFont>
      <p:font typeface="Roboto" panose="02000000000000000000" pitchFamily="2" charset="0"/>
      <p:regular r:id="rId17"/>
      <p:bold r:id="rId18"/>
    </p:embeddedFont>
    <p:embeddedFont>
      <p:font typeface="Roboto Bold" panose="02000000000000000000" charset="0"/>
      <p:bold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FE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ddartha Nepal" userId="3f221e075b451984" providerId="LiveId" clId="{1D59A32B-AB73-45A2-A4EC-266F176523D8}"/>
    <pc:docChg chg="modSld">
      <pc:chgData name="Siddartha Nepal" userId="3f221e075b451984" providerId="LiveId" clId="{1D59A32B-AB73-45A2-A4EC-266F176523D8}" dt="2025-06-15T09:27:11.051" v="26" actId="20577"/>
      <pc:docMkLst>
        <pc:docMk/>
      </pc:docMkLst>
      <pc:sldChg chg="addSp modSp mod">
        <pc:chgData name="Siddartha Nepal" userId="3f221e075b451984" providerId="LiveId" clId="{1D59A32B-AB73-45A2-A4EC-266F176523D8}" dt="2025-06-15T09:27:11.051" v="26" actId="20577"/>
        <pc:sldMkLst>
          <pc:docMk/>
          <pc:sldMk cId="0" sldId="265"/>
        </pc:sldMkLst>
        <pc:spChg chg="mod">
          <ac:chgData name="Siddartha Nepal" userId="3f221e075b451984" providerId="LiveId" clId="{1D59A32B-AB73-45A2-A4EC-266F176523D8}" dt="2025-06-15T09:18:55.837" v="18" actId="20577"/>
          <ac:spMkLst>
            <pc:docMk/>
            <pc:sldMk cId="0" sldId="265"/>
            <ac:spMk id="3" creationId="{00000000-0000-0000-0000-000000000000}"/>
          </ac:spMkLst>
        </pc:spChg>
        <pc:spChg chg="add mod">
          <ac:chgData name="Siddartha Nepal" userId="3f221e075b451984" providerId="LiveId" clId="{1D59A32B-AB73-45A2-A4EC-266F176523D8}" dt="2025-06-15T09:27:11.051" v="26" actId="20577"/>
          <ac:spMkLst>
            <pc:docMk/>
            <pc:sldMk cId="0" sldId="265"/>
            <ac:spMk id="4" creationId="{FC8F5022-8C4E-D561-C072-8A8EE0839522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jpg>
</file>

<file path=ppt/media/image23.jp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750960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8827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hyperlink" Target="https://drive.google.com/file/d/1Z-p7QGsVe4g6moYL9KjPY84aPBbMpby4/view?usp=drive_link" TargetMode="External"/><Relationship Id="rId5" Type="http://schemas.openxmlformats.org/officeDocument/2006/relationships/image" Target="../media/image24.png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1038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Hand Gesture Controlled Media Player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86810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Computer vision project with OpenCV and MediaPipe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89" y="424552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Control media through intuitive hand movements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64235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Real-time gesture recognition for seamless interaction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280190" y="5739170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6280190" y="5575889"/>
            <a:ext cx="3744756" cy="2377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3C3939"/>
                </a:solidFill>
                <a:latin typeface="Roboto Bold" pitchFamily="34" charset="0"/>
                <a:ea typeface="Roboto Bold" pitchFamily="34" charset="-122"/>
                <a:cs typeface="Roboto Bold" pitchFamily="34" charset="-120"/>
              </a:rPr>
              <a:t>Submitted by :</a:t>
            </a:r>
          </a:p>
          <a:p>
            <a:pPr marL="0" indent="0" algn="l">
              <a:lnSpc>
                <a:spcPts val="3100"/>
              </a:lnSpc>
              <a:buNone/>
            </a:pPr>
            <a:r>
              <a:rPr lang="en-US" sz="2200" dirty="0" err="1">
                <a:solidFill>
                  <a:srgbClr val="3C3939"/>
                </a:solidFill>
                <a:latin typeface="Raleway Medium" pitchFamily="2" charset="0"/>
                <a:ea typeface="Roboto Bold" pitchFamily="34" charset="-122"/>
                <a:cs typeface="Roboto Bold" pitchFamily="34" charset="-120"/>
              </a:rPr>
              <a:t>Karanvir</a:t>
            </a:r>
            <a:r>
              <a:rPr lang="en-US" sz="2200" dirty="0">
                <a:solidFill>
                  <a:srgbClr val="3C3939"/>
                </a:solidFill>
                <a:latin typeface="Raleway Medium" pitchFamily="2" charset="0"/>
                <a:ea typeface="Roboto Bold" pitchFamily="34" charset="-122"/>
                <a:cs typeface="Roboto Bold" pitchFamily="34" charset="-120"/>
              </a:rPr>
              <a:t> Singh (102303435)</a:t>
            </a:r>
          </a:p>
          <a:p>
            <a:pPr marL="0" indent="0" algn="l">
              <a:lnSpc>
                <a:spcPts val="310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 Medium" pitchFamily="2" charset="0"/>
                <a:ea typeface="Roboto Bold" pitchFamily="34" charset="-122"/>
                <a:cs typeface="Roboto Bold" pitchFamily="34" charset="-120"/>
              </a:rPr>
              <a:t>Sahil </a:t>
            </a:r>
            <a:r>
              <a:rPr lang="en-US" sz="2200" dirty="0" err="1">
                <a:solidFill>
                  <a:srgbClr val="3C3939"/>
                </a:solidFill>
                <a:latin typeface="Raleway Medium" pitchFamily="2" charset="0"/>
                <a:ea typeface="Roboto Bold" pitchFamily="34" charset="-122"/>
                <a:cs typeface="Roboto Bold" pitchFamily="34" charset="-120"/>
              </a:rPr>
              <a:t>Popli</a:t>
            </a:r>
            <a:r>
              <a:rPr lang="en-US" sz="2200" dirty="0">
                <a:solidFill>
                  <a:srgbClr val="3C3939"/>
                </a:solidFill>
                <a:latin typeface="Raleway Medium" pitchFamily="2" charset="0"/>
                <a:ea typeface="Roboto Bold" pitchFamily="34" charset="-122"/>
                <a:cs typeface="Roboto Bold" pitchFamily="34" charset="-120"/>
              </a:rPr>
              <a:t> (102303438)</a:t>
            </a:r>
          </a:p>
          <a:p>
            <a:pPr marL="0" indent="0" algn="l">
              <a:lnSpc>
                <a:spcPts val="310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 Medium" pitchFamily="2" charset="0"/>
                <a:ea typeface="Roboto Bold" pitchFamily="34" charset="-122"/>
                <a:cs typeface="Roboto Bold" pitchFamily="34" charset="-120"/>
              </a:rPr>
              <a:t>Deepak (102303459)</a:t>
            </a:r>
          </a:p>
          <a:p>
            <a:pPr marL="0" indent="0" algn="l">
              <a:lnSpc>
                <a:spcPts val="310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 Medium" pitchFamily="2" charset="0"/>
                <a:ea typeface="Roboto Bold" pitchFamily="34" charset="-122"/>
                <a:cs typeface="Roboto Bold" pitchFamily="34" charset="-120"/>
              </a:rPr>
              <a:t>Bibek </a:t>
            </a:r>
            <a:r>
              <a:rPr lang="en-US" sz="2200" dirty="0" err="1">
                <a:solidFill>
                  <a:srgbClr val="3C3939"/>
                </a:solidFill>
                <a:latin typeface="Raleway Medium" pitchFamily="2" charset="0"/>
                <a:ea typeface="Roboto Bold" pitchFamily="34" charset="-122"/>
                <a:cs typeface="Roboto Bold" pitchFamily="34" charset="-120"/>
              </a:rPr>
              <a:t>Thagunna</a:t>
            </a:r>
            <a:r>
              <a:rPr lang="en-US" sz="2200" dirty="0">
                <a:solidFill>
                  <a:srgbClr val="3C3939"/>
                </a:solidFill>
                <a:latin typeface="Raleway Medium" pitchFamily="2" charset="0"/>
                <a:ea typeface="Roboto Bold" pitchFamily="34" charset="-122"/>
                <a:cs typeface="Roboto Bold" pitchFamily="34" charset="-120"/>
              </a:rPr>
              <a:t> (102367009)</a:t>
            </a:r>
          </a:p>
          <a:p>
            <a:pPr marL="0" indent="0" algn="l">
              <a:lnSpc>
                <a:spcPts val="310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 Medium" pitchFamily="2" charset="0"/>
                <a:ea typeface="Roboto Bold" pitchFamily="34" charset="-122"/>
                <a:cs typeface="Roboto Bold" pitchFamily="34" charset="-120"/>
              </a:rPr>
              <a:t>Siddartha Nepal (102367010)</a:t>
            </a:r>
          </a:p>
          <a:p>
            <a:pPr marL="0" indent="0" algn="l">
              <a:lnSpc>
                <a:spcPts val="3100"/>
              </a:lnSpc>
              <a:buNone/>
            </a:pPr>
            <a:endParaRPr lang="en-US" sz="2200" b="1" dirty="0">
              <a:solidFill>
                <a:srgbClr val="3C3939"/>
              </a:solidFill>
              <a:latin typeface="Roboto Bold" pitchFamily="34" charset="0"/>
              <a:ea typeface="Roboto Bold" pitchFamily="34" charset="-122"/>
              <a:cs typeface="Roboto Bold" pitchFamily="34" charset="-120"/>
            </a:endParaRPr>
          </a:p>
          <a:p>
            <a:pPr marL="0" indent="0" algn="l">
              <a:lnSpc>
                <a:spcPts val="3100"/>
              </a:lnSpc>
              <a:buNone/>
            </a:pPr>
            <a:endParaRPr lang="en-US" sz="2200" b="1" dirty="0">
              <a:solidFill>
                <a:srgbClr val="3C3939"/>
              </a:solidFill>
              <a:latin typeface="Roboto Bold" pitchFamily="34" charset="0"/>
              <a:ea typeface="Roboto Bold" pitchFamily="34" charset="-122"/>
              <a:cs typeface="Roboto Bold" pitchFamily="34" charset="-12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356B44-82C5-DB8F-E915-1BA7D1441A2F}"/>
              </a:ext>
            </a:extLst>
          </p:cNvPr>
          <p:cNvSpPr/>
          <p:nvPr/>
        </p:nvSpPr>
        <p:spPr>
          <a:xfrm>
            <a:off x="12890810" y="7772400"/>
            <a:ext cx="1628078" cy="362903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p:transition spd="slow">
    <p:cover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3759934" y="225393"/>
            <a:ext cx="711053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>
                <a:solidFill>
                  <a:srgbClr val="1B1B27"/>
                </a:solidFill>
                <a:latin typeface="Raleway" pitchFamily="34" charset="0"/>
              </a:rPr>
              <a:t>Video Demonstration</a:t>
            </a:r>
            <a:endParaRPr lang="en-US" sz="445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841587B-2C9A-5192-2506-058501AC3712}"/>
              </a:ext>
            </a:extLst>
          </p:cNvPr>
          <p:cNvSpPr/>
          <p:nvPr/>
        </p:nvSpPr>
        <p:spPr>
          <a:xfrm>
            <a:off x="12890810" y="7772400"/>
            <a:ext cx="1628078" cy="362903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5" name="vid">
            <a:hlinkClick r:id="" action="ppaction://media"/>
            <a:extLst>
              <a:ext uri="{FF2B5EF4-FFF2-40B4-BE49-F238E27FC236}">
                <a16:creationId xmlns:a16="http://schemas.microsoft.com/office/drawing/2014/main" id="{E85FDA81-2AAE-A9F3-6E22-7E8C5EF4DF4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41235" y="1114425"/>
            <a:ext cx="11249575" cy="600075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5E9EABDE-B08E-04BE-2175-518D30B632BA}"/>
              </a:ext>
            </a:extLst>
          </p:cNvPr>
          <p:cNvSpPr txBox="1"/>
          <p:nvPr/>
        </p:nvSpPr>
        <p:spPr>
          <a:xfrm>
            <a:off x="3657600" y="7263213"/>
            <a:ext cx="7315200" cy="6906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1800" dirty="0">
                <a:solidFill>
                  <a:srgbClr val="1B1B27"/>
                </a:solidFill>
                <a:latin typeface="Raleway" pitchFamily="34" charset="0"/>
              </a:rPr>
              <a:t>Thank You!</a:t>
            </a:r>
            <a:endParaRPr lang="en-US" sz="1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8F5022-8C4E-D561-C072-8A8EE0839522}"/>
              </a:ext>
            </a:extLst>
          </p:cNvPr>
          <p:cNvSpPr txBox="1"/>
          <p:nvPr/>
        </p:nvSpPr>
        <p:spPr>
          <a:xfrm>
            <a:off x="524108" y="7617754"/>
            <a:ext cx="7315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6"/>
              </a:rPr>
              <a:t>Click here if the video doesn't play!</a:t>
            </a:r>
            <a:endParaRPr lang="en-IN" dirty="0"/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466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0842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Project Overview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870835"/>
            <a:ext cx="4158615" cy="257020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6678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Webcam Capture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6158270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Live detection via standard camera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2870835"/>
            <a:ext cx="4158615" cy="257020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35893" y="56678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Six Key Gestures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35893" y="6158270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Intuitive mapping to controls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7995" y="2870835"/>
            <a:ext cx="4158615" cy="257020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677995" y="5667851"/>
            <a:ext cx="285809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Touchless Experience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677995" y="6158270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Accessible media control</a:t>
            </a:r>
            <a:endParaRPr lang="en-US" sz="17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AC98927-943D-9A3B-A4AA-A2FD49B2CA88}"/>
              </a:ext>
            </a:extLst>
          </p:cNvPr>
          <p:cNvSpPr/>
          <p:nvPr/>
        </p:nvSpPr>
        <p:spPr>
          <a:xfrm>
            <a:off x="12890810" y="7772400"/>
            <a:ext cx="1628078" cy="362903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1649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Technology Stack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8348" y="2678906"/>
            <a:ext cx="2152055" cy="1306949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4892" y="3294936"/>
            <a:ext cx="318968" cy="39862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357217" y="29057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Python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5357217" y="3396139"/>
            <a:ext cx="287035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Core programming language</a:t>
            </a:r>
            <a:endParaRPr lang="en-US" sz="1750" dirty="0"/>
          </a:p>
        </p:txBody>
      </p:sp>
      <p:sp>
        <p:nvSpPr>
          <p:cNvPr id="7" name="Shape 3"/>
          <p:cNvSpPr/>
          <p:nvPr/>
        </p:nvSpPr>
        <p:spPr>
          <a:xfrm>
            <a:off x="5187077" y="3998952"/>
            <a:ext cx="8592860" cy="15240"/>
          </a:xfrm>
          <a:prstGeom prst="roundRect">
            <a:avLst>
              <a:gd name="adj" fmla="val 625116"/>
            </a:avLst>
          </a:prstGeom>
          <a:solidFill>
            <a:srgbClr val="C7C7D0"/>
          </a:solidFill>
          <a:ln/>
        </p:spPr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02381" y="4042529"/>
            <a:ext cx="4304109" cy="1306949"/>
          </a:xfrm>
          <a:prstGeom prst="rect">
            <a:avLst/>
          </a:prstGeom>
        </p:spPr>
      </p:pic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94892" y="4496633"/>
            <a:ext cx="318968" cy="398621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6433304" y="42693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OpenCV</a:t>
            </a:r>
            <a:endParaRPr lang="en-US" sz="2200" dirty="0"/>
          </a:p>
        </p:txBody>
      </p:sp>
      <p:sp>
        <p:nvSpPr>
          <p:cNvPr id="11" name="Text 5"/>
          <p:cNvSpPr/>
          <p:nvPr/>
        </p:nvSpPr>
        <p:spPr>
          <a:xfrm>
            <a:off x="6433304" y="4759762"/>
            <a:ext cx="294036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Image processing framework</a:t>
            </a:r>
            <a:endParaRPr lang="en-US" sz="1750" dirty="0"/>
          </a:p>
        </p:txBody>
      </p:sp>
      <p:sp>
        <p:nvSpPr>
          <p:cNvPr id="12" name="Shape 6"/>
          <p:cNvSpPr/>
          <p:nvPr/>
        </p:nvSpPr>
        <p:spPr>
          <a:xfrm>
            <a:off x="6263164" y="5362575"/>
            <a:ext cx="7516773" cy="15240"/>
          </a:xfrm>
          <a:prstGeom prst="roundRect">
            <a:avLst>
              <a:gd name="adj" fmla="val 625116"/>
            </a:avLst>
          </a:prstGeom>
          <a:solidFill>
            <a:srgbClr val="C7C7D0"/>
          </a:solidFill>
          <a:ln/>
        </p:spPr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6294" y="5406152"/>
            <a:ext cx="6456164" cy="1306949"/>
          </a:xfrm>
          <a:prstGeom prst="rect">
            <a:avLst/>
          </a:prstGeom>
        </p:spPr>
      </p:pic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94773" y="5860256"/>
            <a:ext cx="318968" cy="398621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7509272" y="5632966"/>
            <a:ext cx="254079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MediaPipe</a:t>
            </a:r>
            <a:endParaRPr lang="en-US" sz="2200" dirty="0"/>
          </a:p>
        </p:txBody>
      </p:sp>
      <p:sp>
        <p:nvSpPr>
          <p:cNvPr id="16" name="Text 8"/>
          <p:cNvSpPr/>
          <p:nvPr/>
        </p:nvSpPr>
        <p:spPr>
          <a:xfrm>
            <a:off x="7509272" y="6123384"/>
            <a:ext cx="25407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Hand landmark detection</a:t>
            </a:r>
            <a:endParaRPr lang="en-US" sz="175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9701E09-A9B9-C635-4256-A624AF5CD635}"/>
              </a:ext>
            </a:extLst>
          </p:cNvPr>
          <p:cNvSpPr/>
          <p:nvPr/>
        </p:nvSpPr>
        <p:spPr>
          <a:xfrm>
            <a:off x="12890810" y="7772400"/>
            <a:ext cx="1628078" cy="362903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98840"/>
            <a:ext cx="773751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Gesture Mapping: Pause (Fist)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99521" y="24745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Fist Recognition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599521" y="305573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Closed hand triggers pause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599521" y="349793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Recognizes knuckle pattern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599521" y="394013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Filters accidental movements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599521" y="438233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Immediate response time</a:t>
            </a:r>
            <a:endParaRPr lang="en-US" sz="175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04EBD29-CBDD-0513-1EDD-3F8D74F54588}"/>
              </a:ext>
            </a:extLst>
          </p:cNvPr>
          <p:cNvSpPr/>
          <p:nvPr/>
        </p:nvSpPr>
        <p:spPr>
          <a:xfrm>
            <a:off x="12890810" y="7772400"/>
            <a:ext cx="1628078" cy="362903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0F188B0-B9A8-00D3-8A02-474CA34852F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93790" y="2299150"/>
            <a:ext cx="6237090" cy="5219361"/>
          </a:xfrm>
          <a:prstGeom prst="rect">
            <a:avLst/>
          </a:prstGeom>
        </p:spPr>
      </p:pic>
    </p:spTree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37700"/>
            <a:ext cx="1106566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Gesture Mapping: Play (Five Fingers Open)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8621971" y="2735580"/>
            <a:ext cx="2173724" cy="1306949"/>
          </a:xfrm>
          <a:prstGeom prst="roundRect">
            <a:avLst>
              <a:gd name="adj" fmla="val 728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49348" y="3189684"/>
            <a:ext cx="318968" cy="39862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1193066" y="29441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Detection Start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1193066" y="3434596"/>
            <a:ext cx="28411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Camera captures open palm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8621972" y="4155876"/>
            <a:ext cx="2173724" cy="1306949"/>
          </a:xfrm>
          <a:prstGeom prst="roundRect">
            <a:avLst>
              <a:gd name="adj" fmla="val 728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49348" y="4631173"/>
            <a:ext cx="318968" cy="398621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11186815" y="42854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Recognition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11186815" y="4775836"/>
            <a:ext cx="31459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Five extended fingers identified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8621972" y="5576173"/>
            <a:ext cx="2173724" cy="1306949"/>
          </a:xfrm>
          <a:prstGeom prst="roundRect">
            <a:avLst>
              <a:gd name="adj" fmla="val 728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pic>
        <p:nvPicPr>
          <p:cNvPr id="1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49348" y="5999440"/>
            <a:ext cx="318968" cy="398621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11186815" y="5689640"/>
            <a:ext cx="230457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Action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11186815" y="6180058"/>
            <a:ext cx="230457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Media playback begins</a:t>
            </a:r>
            <a:endParaRPr lang="en-US" sz="175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1004DF4-E6BC-C8D6-4432-10A7B185C777}"/>
              </a:ext>
            </a:extLst>
          </p:cNvPr>
          <p:cNvSpPr/>
          <p:nvPr/>
        </p:nvSpPr>
        <p:spPr>
          <a:xfrm>
            <a:off x="12890810" y="7772400"/>
            <a:ext cx="1628078" cy="362903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9" name="Picture 18" descr="A person holding his hand up">
            <a:extLst>
              <a:ext uri="{FF2B5EF4-FFF2-40B4-BE49-F238E27FC236}">
                <a16:creationId xmlns:a16="http://schemas.microsoft.com/office/drawing/2014/main" id="{21B10A23-769E-6E9D-3AEB-58CBFB99995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04461" y="2314182"/>
            <a:ext cx="6250769" cy="5310467"/>
          </a:xfrm>
          <a:prstGeom prst="rect">
            <a:avLst/>
          </a:prstGeom>
        </p:spPr>
      </p:pic>
    </p:spTree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978823" y="348377"/>
            <a:ext cx="4672634" cy="384304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691599"/>
            <a:ext cx="1200400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Gesture Mapping: Seek Forward (Two Fingers)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740539"/>
            <a:ext cx="4347567" cy="90725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20604" y="68746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Two Fingers Up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1020604" y="7365028"/>
            <a:ext cx="389393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Peace sign detected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1357" y="5740539"/>
            <a:ext cx="4347567" cy="90725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368171" y="68746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Processing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5368171" y="7365028"/>
            <a:ext cx="389393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Gesture confirmed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88924" y="5740539"/>
            <a:ext cx="4347567" cy="90725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5738" y="68746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Action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715738" y="7365028"/>
            <a:ext cx="389393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Media skips forward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ADD7F-1CEE-8F5F-6ADE-F70F7FCF59B6}"/>
              </a:ext>
            </a:extLst>
          </p:cNvPr>
          <p:cNvSpPr/>
          <p:nvPr/>
        </p:nvSpPr>
        <p:spPr>
          <a:xfrm>
            <a:off x="12890810" y="7772400"/>
            <a:ext cx="1628078" cy="362903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138553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Gesture Mapping: Seek Backward (Three Fingers)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14325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78860" y="3185755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3221117"/>
            <a:ext cx="305812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Three-Finger Detection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711535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Index, middle and ring fingers extended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93790" y="452806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878860" y="4570571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530906" y="46059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Gesture Recognition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530906" y="5096351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Distinguished from other finger patterns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91288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878860" y="5955387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59907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Backward Seek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6481167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Media rewinds for content review</a:t>
            </a:r>
            <a:endParaRPr lang="en-US" sz="17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D14B455-821E-B051-8E91-B156201F6B38}"/>
              </a:ext>
            </a:extLst>
          </p:cNvPr>
          <p:cNvSpPr/>
          <p:nvPr/>
        </p:nvSpPr>
        <p:spPr>
          <a:xfrm>
            <a:off x="12890810" y="7772400"/>
            <a:ext cx="1628078" cy="362903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7" name="Picture 16" descr="A person sitting in a chair holding up his hand">
            <a:extLst>
              <a:ext uri="{FF2B5EF4-FFF2-40B4-BE49-F238E27FC236}">
                <a16:creationId xmlns:a16="http://schemas.microsoft.com/office/drawing/2014/main" id="{85FAB460-56C6-BC02-B687-92F1BE463D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3817" y="1438275"/>
            <a:ext cx="6715125" cy="5353050"/>
          </a:xfrm>
          <a:prstGeom prst="rect">
            <a:avLst/>
          </a:prstGeom>
        </p:spPr>
      </p:pic>
    </p:spTree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1109"/>
            <a:ext cx="1292363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Gesture Mapping: Volume Control (Pinch Gesture)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063466" y="30429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Pinch Detection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0" y="3533418"/>
            <a:ext cx="389870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Thumb-index connection recognized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11001376" y="30558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Distance Mapping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11001376" y="3546277"/>
            <a:ext cx="3898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Finger gap calculates level</a:t>
            </a:r>
            <a:endParaRPr lang="en-US" sz="1750" dirty="0"/>
          </a:p>
        </p:txBody>
      </p:sp>
      <p:sp>
        <p:nvSpPr>
          <p:cNvPr id="11" name="Text 5"/>
          <p:cNvSpPr/>
          <p:nvPr/>
        </p:nvSpPr>
        <p:spPr>
          <a:xfrm>
            <a:off x="10818019" y="54955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Volume Adjustment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0818019" y="5958050"/>
            <a:ext cx="3898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Sound level changes accordingly</a:t>
            </a:r>
            <a:endParaRPr lang="en-US" sz="1750" dirty="0"/>
          </a:p>
        </p:txBody>
      </p:sp>
      <p:sp>
        <p:nvSpPr>
          <p:cNvPr id="15" name="Text 7"/>
          <p:cNvSpPr/>
          <p:nvPr/>
        </p:nvSpPr>
        <p:spPr>
          <a:xfrm>
            <a:off x="977146" y="54698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Visual Feedback</a:t>
            </a:r>
            <a:endParaRPr lang="en-US" sz="2200" dirty="0"/>
          </a:p>
        </p:txBody>
      </p:sp>
      <p:sp>
        <p:nvSpPr>
          <p:cNvPr id="16" name="Text 8"/>
          <p:cNvSpPr/>
          <p:nvPr/>
        </p:nvSpPr>
        <p:spPr>
          <a:xfrm>
            <a:off x="-86320" y="5960269"/>
            <a:ext cx="389870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System volume bar level changes</a:t>
            </a:r>
            <a:endParaRPr lang="en-US" sz="175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EED9CD-5990-D560-0356-0DFC974D72D4}"/>
              </a:ext>
            </a:extLst>
          </p:cNvPr>
          <p:cNvSpPr/>
          <p:nvPr/>
        </p:nvSpPr>
        <p:spPr>
          <a:xfrm>
            <a:off x="12890810" y="7772400"/>
            <a:ext cx="1628078" cy="362903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1" name="Picture 20" descr="A screenshot of a video&#10;&#10;AI-generated content may be incorrect.">
            <a:extLst>
              <a:ext uri="{FF2B5EF4-FFF2-40B4-BE49-F238E27FC236}">
                <a16:creationId xmlns:a16="http://schemas.microsoft.com/office/drawing/2014/main" id="{3C4700A7-6694-FC3F-2C40-97FDE34FAF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4110" y="2425779"/>
            <a:ext cx="5982179" cy="4717971"/>
          </a:xfrm>
          <a:prstGeom prst="rect">
            <a:avLst/>
          </a:prstGeom>
        </p:spPr>
      </p:pic>
    </p:spTree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98840"/>
            <a:ext cx="773751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Gesture Mapping: Mute (Four Fingers)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99521" y="2474595"/>
            <a:ext cx="3464719" cy="3629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Four Fingers Recognition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599521" y="305573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Four fingers trigger mute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599521" y="349793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Recognizes finger extension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599521" y="394013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Filters accidental movements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599521" y="438233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Immediate response time</a:t>
            </a:r>
            <a:endParaRPr lang="en-US" sz="175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04EBD29-CBDD-0513-1EDD-3F8D74F54588}"/>
              </a:ext>
            </a:extLst>
          </p:cNvPr>
          <p:cNvSpPr/>
          <p:nvPr/>
        </p:nvSpPr>
        <p:spPr>
          <a:xfrm>
            <a:off x="12890810" y="7772400"/>
            <a:ext cx="1628078" cy="362903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0F188B0-B9A8-00D3-8A02-474CA34852F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93790" y="2353988"/>
            <a:ext cx="6237090" cy="5109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061639"/>
      </p:ext>
    </p:extLst>
  </p:cSld>
  <p:clrMapOvr>
    <a:masterClrMapping/>
  </p:clrMapOvr>
  <p:transition spd="slow">
    <p:cover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</TotalTime>
  <Words>269</Words>
  <Application>Microsoft Office PowerPoint</Application>
  <PresentationFormat>Custom</PresentationFormat>
  <Paragraphs>82</Paragraphs>
  <Slides>10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Raleway</vt:lpstr>
      <vt:lpstr>Arial</vt:lpstr>
      <vt:lpstr>Raleway Medium</vt:lpstr>
      <vt:lpstr>Roboto</vt:lpstr>
      <vt:lpstr>Roboto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Siddartha Nepal</cp:lastModifiedBy>
  <cp:revision>10</cp:revision>
  <dcterms:created xsi:type="dcterms:W3CDTF">2025-06-13T10:30:00Z</dcterms:created>
  <dcterms:modified xsi:type="dcterms:W3CDTF">2025-06-15T09:27:17Z</dcterms:modified>
</cp:coreProperties>
</file>